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handoutMasterIdLst>
    <p:handoutMasterId r:id="rId7"/>
  </p:handoutMasterIdLst>
  <p:sldIdLst>
    <p:sldId id="256" r:id="rId2"/>
    <p:sldId id="263" r:id="rId3"/>
    <p:sldId id="264" r:id="rId4"/>
    <p:sldId id="265" r:id="rId5"/>
    <p:sldId id="259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00FF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EE12B-4396-4DD0-A0A8-6A8FC0F0F45C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ED8D99-6BDC-45BB-9795-01DFAB5E1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4900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CC6D400-0F7F-4D38-A3D1-7EF61D271B95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8198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8199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/>
            </a:p>
          </p:txBody>
        </p:sp>
        <p:sp>
          <p:nvSpPr>
            <p:cNvPr id="8200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8201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8202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3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0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EC3F42-B90C-4D95-8123-FFEEA32542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9051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E29410-4CC4-431B-B85C-65702F1592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2629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4615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5DBA32F-BE5C-43F4-B157-794EB81E4E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66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E47AAF-9EC5-4EC5-999A-2D37DB4B44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210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962FF9-877D-417A-A899-C784450EBA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2136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E233A-E331-4517-8779-A3CFA68D89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25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CC0288-F885-401C-AF4E-4338E2639D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4560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D3247-CA8E-4899-AC8A-7501326C5B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5157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C13A70-8A2B-407D-984F-0D0602DF6F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1739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77105A-B169-45AC-A23A-CEE02E6D13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0816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A909C-243E-4B98-829C-7DEC2C8606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4588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0AE4F4A6-AC60-48B3-842D-11834C08EB2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177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8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931863" y="263525"/>
            <a:ext cx="7831137" cy="1108075"/>
          </a:xfrm>
        </p:spPr>
        <p:txBody>
          <a:bodyPr/>
          <a:lstStyle/>
          <a:p>
            <a:r>
              <a:rPr lang="en-US" altLang="en-US" sz="3300" dirty="0"/>
              <a:t>Me </a:t>
            </a:r>
            <a:r>
              <a:rPr lang="en-US" altLang="en-US" sz="3300" dirty="0" err="1"/>
              <a:t>llamo</a:t>
            </a:r>
            <a:r>
              <a:rPr lang="en-US" altLang="en-US" sz="3300" dirty="0"/>
              <a:t> _________      </a:t>
            </a:r>
            <a:r>
              <a:rPr lang="en-US" altLang="en-US" sz="3300" dirty="0" err="1"/>
              <a:t>Clase</a:t>
            </a:r>
            <a:r>
              <a:rPr lang="en-US" altLang="en-US" sz="3300" dirty="0"/>
              <a:t> </a:t>
            </a:r>
            <a:r>
              <a:rPr lang="en-US" altLang="en-US" sz="3300" dirty="0" smtClean="0"/>
              <a:t>7</a:t>
            </a:r>
            <a:r>
              <a:rPr lang="en-US" altLang="en-US" sz="3300" u="sng" dirty="0" smtClean="0"/>
              <a:t>02</a:t>
            </a:r>
            <a:br>
              <a:rPr lang="en-US" altLang="en-US" sz="3300" u="sng" dirty="0" smtClean="0"/>
            </a:br>
            <a:r>
              <a:rPr lang="en-US" altLang="en-US" sz="3300" dirty="0" smtClean="0"/>
              <a:t>La </a:t>
            </a:r>
            <a:r>
              <a:rPr lang="en-US" altLang="en-US" sz="3300" dirty="0" err="1"/>
              <a:t>fecha</a:t>
            </a:r>
            <a:r>
              <a:rPr lang="en-US" altLang="en-US" sz="3300" dirty="0"/>
              <a:t> </a:t>
            </a:r>
            <a:r>
              <a:rPr lang="en-US" altLang="en-US" sz="3300" dirty="0" err="1"/>
              <a:t>es</a:t>
            </a:r>
            <a:r>
              <a:rPr lang="en-US" altLang="en-US" sz="3300" dirty="0"/>
              <a:t> el </a:t>
            </a:r>
            <a:r>
              <a:rPr lang="en-US" altLang="en-US" sz="3300" dirty="0" smtClean="0"/>
              <a:t>21</a:t>
            </a:r>
            <a:r>
              <a:rPr lang="en-US" altLang="en-US" sz="3300" dirty="0" smtClean="0"/>
              <a:t> </a:t>
            </a:r>
            <a:r>
              <a:rPr lang="en-US" altLang="en-US" sz="3300" dirty="0"/>
              <a:t>de </a:t>
            </a:r>
            <a:r>
              <a:rPr lang="en-US" altLang="en-US" sz="3300" dirty="0" err="1" smtClean="0"/>
              <a:t>enero</a:t>
            </a:r>
            <a:r>
              <a:rPr lang="en-US" altLang="en-US" sz="3300" dirty="0" smtClean="0"/>
              <a:t> </a:t>
            </a:r>
            <a:r>
              <a:rPr lang="en-US" altLang="en-US" sz="3300" dirty="0"/>
              <a:t>del </a:t>
            </a:r>
            <a:r>
              <a:rPr lang="en-US" altLang="en-US" sz="3300" dirty="0" smtClean="0"/>
              <a:t>2014</a:t>
            </a:r>
            <a:endParaRPr lang="en-US" altLang="en-US" sz="33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49325" y="1600200"/>
            <a:ext cx="7661275" cy="50292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rgbClr val="CC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CC0000"/>
                </a:solidFill>
              </a:rPr>
              <a:t>43</a:t>
            </a:r>
            <a:r>
              <a:rPr lang="es-ES_tradnl" altLang="en-US" sz="2800" dirty="0" smtClean="0">
                <a:solidFill>
                  <a:srgbClr val="CC0000"/>
                </a:solidFill>
              </a:rPr>
              <a:t>: </a:t>
            </a:r>
            <a:r>
              <a:rPr lang="es-ES_tradnl" altLang="en-US" sz="2800" dirty="0"/>
              <a:t>¿Hablas mucho en tu móvil?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>
                <a:solidFill>
                  <a:srgbClr val="CC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2800" dirty="0"/>
              <a:t>Match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verbs</a:t>
            </a:r>
            <a:r>
              <a:rPr lang="es-ES_tradnl" altLang="en-US" sz="2800" dirty="0"/>
              <a:t> in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first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column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with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nouns</a:t>
            </a:r>
            <a:r>
              <a:rPr lang="es-ES_tradnl" altLang="en-US" sz="2800" dirty="0"/>
              <a:t> in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second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column</a:t>
            </a:r>
            <a:r>
              <a:rPr lang="es-ES_tradnl" altLang="en-US" sz="2800" dirty="0"/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Hablar				música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Levantar			uniforme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Contestar			ingles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Sacar				la pregunta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Escuchar			notas buenas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Llevar				la mano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931863" y="457200"/>
            <a:ext cx="7158037" cy="1052513"/>
          </a:xfrm>
        </p:spPr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Verbos: Ser y Estar </a:t>
            </a:r>
            <a:r>
              <a:rPr lang="en-US" altLang="en-US" i="1">
                <a:solidFill>
                  <a:srgbClr val="CC0000"/>
                </a:solidFill>
              </a:rPr>
              <a:t>(to be)</a:t>
            </a:r>
            <a:endParaRPr lang="en-US" altLang="en-US">
              <a:solidFill>
                <a:srgbClr val="CC000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752600"/>
            <a:ext cx="8991600" cy="4648200"/>
          </a:xfrm>
        </p:spPr>
        <p:txBody>
          <a:bodyPr/>
          <a:lstStyle/>
          <a:p>
            <a:r>
              <a:rPr lang="en-US" altLang="en-US" sz="2800" dirty="0" err="1">
                <a:solidFill>
                  <a:srgbClr val="0000FF"/>
                </a:solidFill>
              </a:rPr>
              <a:t>Ser</a:t>
            </a:r>
            <a:r>
              <a:rPr lang="en-US" altLang="en-US" sz="2800" dirty="0"/>
              <a:t> and </a:t>
            </a:r>
            <a:r>
              <a:rPr lang="en-US" altLang="en-US" sz="2800" dirty="0" err="1">
                <a:solidFill>
                  <a:srgbClr val="00B050"/>
                </a:solidFill>
              </a:rPr>
              <a:t>Estar</a:t>
            </a:r>
            <a:r>
              <a:rPr lang="en-US" altLang="en-US" sz="2800" dirty="0"/>
              <a:t> are the same thing in English – TO BE</a:t>
            </a:r>
          </a:p>
          <a:p>
            <a:r>
              <a:rPr lang="en-US" altLang="en-US" sz="2800" dirty="0"/>
              <a:t>However, </a:t>
            </a:r>
            <a:r>
              <a:rPr lang="en-US" altLang="en-US" sz="2800" dirty="0" err="1">
                <a:solidFill>
                  <a:srgbClr val="0000FF"/>
                </a:solidFill>
              </a:rPr>
              <a:t>Ser</a:t>
            </a:r>
            <a:r>
              <a:rPr lang="en-US" altLang="en-US" sz="2800" dirty="0">
                <a:solidFill>
                  <a:srgbClr val="0000FF"/>
                </a:solidFill>
              </a:rPr>
              <a:t> </a:t>
            </a:r>
            <a:r>
              <a:rPr lang="en-US" altLang="en-US" sz="2800" dirty="0"/>
              <a:t>and </a:t>
            </a:r>
            <a:r>
              <a:rPr lang="en-US" altLang="en-US" sz="2800" dirty="0" err="1">
                <a:solidFill>
                  <a:srgbClr val="00B050"/>
                </a:solidFill>
              </a:rPr>
              <a:t>Estar</a:t>
            </a:r>
            <a:r>
              <a:rPr lang="en-US" altLang="en-US" sz="2800" dirty="0"/>
              <a:t> are used VERY differently.</a:t>
            </a:r>
          </a:p>
          <a:p>
            <a:r>
              <a:rPr lang="en-US" altLang="en-US" sz="2800" dirty="0">
                <a:solidFill>
                  <a:srgbClr val="0000FF"/>
                </a:solidFill>
              </a:rPr>
              <a:t>SER</a:t>
            </a:r>
            <a:r>
              <a:rPr lang="en-US" altLang="en-US" sz="2800" dirty="0"/>
              <a:t> </a:t>
            </a:r>
            <a:r>
              <a:rPr lang="en-US" altLang="en-US" sz="2800" i="1" dirty="0"/>
              <a:t>(to be) </a:t>
            </a:r>
            <a:r>
              <a:rPr lang="en-US" altLang="en-US" sz="2800" dirty="0"/>
              <a:t>is used when we are referring to </a:t>
            </a:r>
            <a:r>
              <a:rPr lang="en-US" altLang="en-US" sz="2800" dirty="0">
                <a:solidFill>
                  <a:srgbClr val="0000FF"/>
                </a:solidFill>
              </a:rPr>
              <a:t>DESCRIPTION</a:t>
            </a:r>
            <a:r>
              <a:rPr lang="en-US" altLang="en-US" sz="2800" dirty="0"/>
              <a:t> or </a:t>
            </a:r>
            <a:r>
              <a:rPr lang="en-US" altLang="en-US" sz="2800" dirty="0">
                <a:solidFill>
                  <a:srgbClr val="0000FF"/>
                </a:solidFill>
              </a:rPr>
              <a:t>TIME</a:t>
            </a:r>
            <a:r>
              <a:rPr lang="en-US" altLang="en-US" sz="2800" dirty="0"/>
              <a:t> 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For example: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		</a:t>
            </a:r>
            <a:r>
              <a:rPr lang="en-US" altLang="en-US" sz="2800" dirty="0">
                <a:solidFill>
                  <a:srgbClr val="0000FF"/>
                </a:solidFill>
              </a:rPr>
              <a:t>Soy </a:t>
            </a:r>
            <a:r>
              <a:rPr lang="en-US" altLang="en-US" sz="2800" dirty="0" err="1"/>
              <a:t>muy</a:t>
            </a:r>
            <a:r>
              <a:rPr lang="en-US" altLang="en-US" sz="2800" dirty="0"/>
              <a:t> </a:t>
            </a:r>
            <a:r>
              <a:rPr lang="en-US" altLang="en-US" sz="2800" dirty="0" err="1"/>
              <a:t>inteligente</a:t>
            </a:r>
            <a:r>
              <a:rPr lang="en-US" altLang="en-US" sz="2800" dirty="0"/>
              <a:t>.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		Ella </a:t>
            </a:r>
            <a:r>
              <a:rPr lang="en-US" altLang="en-US" sz="2800" dirty="0" err="1">
                <a:solidFill>
                  <a:srgbClr val="0000FF"/>
                </a:solidFill>
              </a:rPr>
              <a:t>es</a:t>
            </a:r>
            <a:r>
              <a:rPr lang="en-US" altLang="en-US" sz="2800" dirty="0"/>
              <a:t> de Venezuela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		¿</a:t>
            </a:r>
            <a:r>
              <a:rPr lang="en-US" altLang="en-US" sz="2800" dirty="0" err="1"/>
              <a:t>Qué</a:t>
            </a:r>
            <a:r>
              <a:rPr lang="en-US" altLang="en-US" sz="2800" dirty="0"/>
              <a:t> </a:t>
            </a:r>
            <a:r>
              <a:rPr lang="en-US" altLang="en-US" sz="2800" dirty="0" err="1"/>
              <a:t>hora</a:t>
            </a:r>
            <a:r>
              <a:rPr lang="en-US" altLang="en-US" sz="2800" dirty="0"/>
              <a:t> </a:t>
            </a:r>
            <a:r>
              <a:rPr lang="en-US" altLang="en-US" sz="2800" dirty="0" err="1">
                <a:solidFill>
                  <a:srgbClr val="0000FF"/>
                </a:solidFill>
              </a:rPr>
              <a:t>es</a:t>
            </a:r>
            <a:r>
              <a:rPr lang="en-US" altLang="en-US" sz="2800" dirty="0"/>
              <a:t>?	-</a:t>
            </a:r>
            <a:r>
              <a:rPr lang="en-US" altLang="en-US" sz="2800" dirty="0">
                <a:solidFill>
                  <a:srgbClr val="0000FF"/>
                </a:solidFill>
              </a:rPr>
              <a:t>Son</a:t>
            </a:r>
            <a:r>
              <a:rPr lang="en-US" altLang="en-US" sz="2800" dirty="0"/>
              <a:t> </a:t>
            </a:r>
            <a:r>
              <a:rPr lang="en-US" altLang="en-US" sz="2800" dirty="0" err="1"/>
              <a:t>las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tres</a:t>
            </a:r>
            <a:r>
              <a:rPr lang="en-US" altLang="en-US" sz="28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25525" y="304800"/>
            <a:ext cx="7661275" cy="5638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err="1">
                <a:solidFill>
                  <a:srgbClr val="00B050"/>
                </a:solidFill>
              </a:rPr>
              <a:t>Estar</a:t>
            </a:r>
            <a:r>
              <a:rPr lang="en-US" altLang="en-US" dirty="0">
                <a:solidFill>
                  <a:srgbClr val="00B050"/>
                </a:solidFill>
              </a:rPr>
              <a:t> </a:t>
            </a:r>
            <a:r>
              <a:rPr lang="en-US" altLang="en-US" i="1" dirty="0"/>
              <a:t>(to </a:t>
            </a:r>
            <a:r>
              <a:rPr lang="en-US" altLang="en-US" dirty="0"/>
              <a:t>be) is used when we are referring to </a:t>
            </a:r>
            <a:r>
              <a:rPr lang="en-US" altLang="en-US" dirty="0">
                <a:solidFill>
                  <a:srgbClr val="00B050"/>
                </a:solidFill>
              </a:rPr>
              <a:t>FEELING or LOCATION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/>
              <a:t>For example: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>
                <a:solidFill>
                  <a:srgbClr val="00B050"/>
                </a:solidFill>
              </a:rPr>
              <a:t>		</a:t>
            </a:r>
            <a:r>
              <a:rPr lang="en-US" altLang="en-US" dirty="0" err="1">
                <a:solidFill>
                  <a:srgbClr val="00B050"/>
                </a:solidFill>
              </a:rPr>
              <a:t>Estoy</a:t>
            </a:r>
            <a:r>
              <a:rPr lang="en-US" altLang="en-US" dirty="0">
                <a:solidFill>
                  <a:srgbClr val="00B050"/>
                </a:solidFill>
              </a:rPr>
              <a:t> </a:t>
            </a:r>
            <a:r>
              <a:rPr lang="en-US" altLang="en-US" dirty="0" err="1"/>
              <a:t>muy</a:t>
            </a:r>
            <a:r>
              <a:rPr lang="en-US" altLang="en-US" dirty="0"/>
              <a:t> </a:t>
            </a:r>
            <a:r>
              <a:rPr lang="en-US" altLang="en-US" dirty="0" err="1"/>
              <a:t>nerviosa</a:t>
            </a:r>
            <a:r>
              <a:rPr lang="en-US" altLang="en-US" dirty="0"/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/>
              <a:t>		</a:t>
            </a:r>
            <a:r>
              <a:rPr lang="en-US" altLang="en-US" dirty="0" err="1"/>
              <a:t>Nosotros</a:t>
            </a:r>
            <a:r>
              <a:rPr lang="en-US" altLang="en-US" dirty="0"/>
              <a:t> </a:t>
            </a:r>
            <a:r>
              <a:rPr lang="en-US" altLang="en-US" dirty="0" err="1">
                <a:solidFill>
                  <a:srgbClr val="00B050"/>
                </a:solidFill>
              </a:rPr>
              <a:t>estamos</a:t>
            </a:r>
            <a:r>
              <a:rPr lang="en-US" altLang="en-US" dirty="0"/>
              <a:t> en la </a:t>
            </a:r>
            <a:r>
              <a:rPr lang="en-US" altLang="en-US" dirty="0" err="1"/>
              <a:t>escuela</a:t>
            </a:r>
            <a:r>
              <a:rPr lang="en-US" altLang="en-US" dirty="0"/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/>
              <a:t>		</a:t>
            </a:r>
            <a:r>
              <a:rPr lang="en-US" altLang="en-US" dirty="0" err="1"/>
              <a:t>Él</a:t>
            </a:r>
            <a:r>
              <a:rPr lang="en-US" altLang="en-US" dirty="0">
                <a:solidFill>
                  <a:srgbClr val="00B050"/>
                </a:solidFill>
              </a:rPr>
              <a:t> </a:t>
            </a:r>
            <a:r>
              <a:rPr lang="en-US" altLang="en-US" dirty="0" err="1">
                <a:solidFill>
                  <a:srgbClr val="00B050"/>
                </a:solidFill>
              </a:rPr>
              <a:t>está</a:t>
            </a:r>
            <a:r>
              <a:rPr lang="en-US" altLang="en-US" dirty="0">
                <a:solidFill>
                  <a:srgbClr val="00B050"/>
                </a:solidFill>
              </a:rPr>
              <a:t> </a:t>
            </a:r>
            <a:r>
              <a:rPr lang="en-US" altLang="en-US" dirty="0" err="1"/>
              <a:t>enfermo</a:t>
            </a:r>
            <a:r>
              <a:rPr lang="en-US" altLang="en-US" dirty="0"/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/>
              <a:t>        ¿</a:t>
            </a:r>
            <a:r>
              <a:rPr lang="en-US" altLang="en-US" dirty="0" err="1"/>
              <a:t>Dónde</a:t>
            </a:r>
            <a:r>
              <a:rPr lang="en-US" altLang="en-US" dirty="0"/>
              <a:t> </a:t>
            </a:r>
            <a:r>
              <a:rPr lang="en-US" altLang="en-US" dirty="0" err="1">
                <a:solidFill>
                  <a:srgbClr val="00B050"/>
                </a:solidFill>
              </a:rPr>
              <a:t>está</a:t>
            </a:r>
            <a:r>
              <a:rPr lang="en-US" altLang="en-US" dirty="0"/>
              <a:t> </a:t>
            </a:r>
            <a:r>
              <a:rPr lang="en-US" altLang="en-US" dirty="0" err="1"/>
              <a:t>tu</a:t>
            </a:r>
            <a:r>
              <a:rPr lang="en-US" altLang="en-US" dirty="0"/>
              <a:t> </a:t>
            </a:r>
            <a:r>
              <a:rPr lang="en-US" altLang="en-US" dirty="0" err="1"/>
              <a:t>tarea</a:t>
            </a:r>
            <a:r>
              <a:rPr lang="en-US" altLang="en-US" dirty="0"/>
              <a:t>?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Do you remember how to CONJUGATE “</a:t>
            </a:r>
            <a:r>
              <a:rPr lang="en-US" altLang="en-US" dirty="0" err="1">
                <a:solidFill>
                  <a:srgbClr val="0000FF"/>
                </a:solidFill>
              </a:rPr>
              <a:t>ser</a:t>
            </a:r>
            <a:r>
              <a:rPr lang="en-US" altLang="en-US" dirty="0"/>
              <a:t>” and “</a:t>
            </a:r>
            <a:r>
              <a:rPr lang="en-US" altLang="en-US" dirty="0" err="1">
                <a:solidFill>
                  <a:srgbClr val="00B050"/>
                </a:solidFill>
              </a:rPr>
              <a:t>estar</a:t>
            </a:r>
            <a:r>
              <a:rPr lang="en-US" altLang="en-US" dirty="0"/>
              <a:t>”?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/>
              <a:t>	</a:t>
            </a:r>
            <a:r>
              <a:rPr lang="en-US" altLang="en-US" dirty="0" err="1">
                <a:solidFill>
                  <a:srgbClr val="0000FF"/>
                </a:solidFill>
              </a:rPr>
              <a:t>Ser</a:t>
            </a:r>
            <a:r>
              <a:rPr lang="en-US" altLang="en-US" dirty="0">
                <a:solidFill>
                  <a:srgbClr val="0000FF"/>
                </a:solidFill>
              </a:rPr>
              <a:t>				   </a:t>
            </a:r>
            <a:r>
              <a:rPr lang="en-US" altLang="en-US" dirty="0" err="1">
                <a:solidFill>
                  <a:srgbClr val="00B050"/>
                </a:solidFill>
              </a:rPr>
              <a:t>Estar</a:t>
            </a:r>
            <a:endParaRPr lang="en-US" altLang="en-US" dirty="0">
              <a:solidFill>
                <a:srgbClr val="00B050"/>
              </a:solidFill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76200" y="5364163"/>
            <a:ext cx="12255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>
                <a:latin typeface="Verdana" pitchFamily="34" charset="0"/>
              </a:rPr>
              <a:t>Yo-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Soy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76200" y="5745163"/>
            <a:ext cx="1338263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>
                <a:latin typeface="Verdana" pitchFamily="34" charset="0"/>
              </a:rPr>
              <a:t>Tú-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Eres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6096000"/>
            <a:ext cx="15049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>
                <a:latin typeface="Verdana" pitchFamily="34" charset="0"/>
              </a:rPr>
              <a:t>Él ella-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Es</a:t>
            </a:r>
          </a:p>
          <a:p>
            <a:r>
              <a:rPr lang="es-ES_tradnl" altLang="en-US" sz="2200">
                <a:latin typeface="Verdana" pitchFamily="34" charset="0"/>
              </a:rPr>
              <a:t>Ud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600200" y="5364163"/>
            <a:ext cx="259397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dirty="0">
                <a:latin typeface="Verdana" pitchFamily="34" charset="0"/>
              </a:rPr>
              <a:t>Nosotros-</a:t>
            </a: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Somos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1676400" y="5892800"/>
            <a:ext cx="23844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>
                <a:latin typeface="Verdana" pitchFamily="34" charset="0"/>
              </a:rPr>
              <a:t>Ellos Ellas-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Son</a:t>
            </a:r>
            <a:r>
              <a:rPr lang="es-ES_tradnl" altLang="en-US" sz="2200">
                <a:latin typeface="Verdana" pitchFamily="34" charset="0"/>
              </a:rPr>
              <a:t> </a:t>
            </a:r>
          </a:p>
          <a:p>
            <a:r>
              <a:rPr lang="es-ES_tradnl" altLang="en-US" sz="2200">
                <a:latin typeface="Verdana" pitchFamily="34" charset="0"/>
              </a:rPr>
              <a:t>Uds</a:t>
            </a:r>
            <a:endParaRPr lang="es-ES_tradnl" altLang="en-US" sz="2200" b="1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4572000" y="5334000"/>
            <a:ext cx="1509713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dirty="0">
                <a:latin typeface="Verdana" pitchFamily="34" charset="0"/>
              </a:rPr>
              <a:t>Yo-</a:t>
            </a:r>
            <a:r>
              <a:rPr lang="es-ES_tradnl" altLang="en-US" sz="2200" b="1" dirty="0">
                <a:solidFill>
                  <a:srgbClr val="00B050"/>
                </a:solidFill>
                <a:latin typeface="Verdana" pitchFamily="34" charset="0"/>
              </a:rPr>
              <a:t>Estoy</a:t>
            </a: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4572000" y="5715000"/>
            <a:ext cx="1493838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dirty="0">
                <a:latin typeface="Verdana" pitchFamily="34" charset="0"/>
              </a:rPr>
              <a:t>Tú-</a:t>
            </a:r>
            <a:r>
              <a:rPr lang="es-ES_tradnl" altLang="en-US" sz="2200" b="1" dirty="0">
                <a:solidFill>
                  <a:srgbClr val="00B050"/>
                </a:solidFill>
                <a:latin typeface="Verdana" pitchFamily="34" charset="0"/>
              </a:rPr>
              <a:t>Estás</a:t>
            </a: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4572000" y="6019800"/>
            <a:ext cx="18192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dirty="0">
                <a:latin typeface="Verdana" pitchFamily="34" charset="0"/>
              </a:rPr>
              <a:t>Él ella-</a:t>
            </a:r>
            <a:r>
              <a:rPr lang="es-ES_tradnl" altLang="en-US" sz="2200" b="1" dirty="0">
                <a:solidFill>
                  <a:srgbClr val="00B050"/>
                </a:solidFill>
                <a:latin typeface="Verdana" pitchFamily="34" charset="0"/>
              </a:rPr>
              <a:t>Esta</a:t>
            </a:r>
          </a:p>
          <a:p>
            <a:r>
              <a:rPr lang="es-ES_tradnl" altLang="en-US" sz="2200" dirty="0" err="1">
                <a:latin typeface="Verdana" pitchFamily="34" charset="0"/>
              </a:rPr>
              <a:t>Ud</a:t>
            </a:r>
            <a:endParaRPr lang="es-ES_tradnl" altLang="en-US" sz="2200" dirty="0">
              <a:latin typeface="Verdana" pitchFamily="34" charset="0"/>
            </a:endParaRP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6248400" y="5334000"/>
            <a:ext cx="287337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dirty="0">
                <a:latin typeface="Verdana" pitchFamily="34" charset="0"/>
              </a:rPr>
              <a:t>Nosotros-</a:t>
            </a:r>
            <a:r>
              <a:rPr lang="es-ES_tradnl" altLang="en-US" sz="2200" b="1" dirty="0">
                <a:solidFill>
                  <a:srgbClr val="00B050"/>
                </a:solidFill>
                <a:latin typeface="Verdana" pitchFamily="34" charset="0"/>
              </a:rPr>
              <a:t>Estamos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6248400" y="5791200"/>
            <a:ext cx="26638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dirty="0">
                <a:latin typeface="Verdana" pitchFamily="34" charset="0"/>
              </a:rPr>
              <a:t>Ellos Ellas-</a:t>
            </a:r>
            <a:r>
              <a:rPr lang="es-ES_tradnl" altLang="en-US" sz="2200" b="1" dirty="0">
                <a:solidFill>
                  <a:srgbClr val="00B050"/>
                </a:solidFill>
                <a:latin typeface="Verdana" pitchFamily="34" charset="0"/>
              </a:rPr>
              <a:t>Están</a:t>
            </a:r>
            <a:r>
              <a:rPr lang="es-ES_tradnl" altLang="en-US" sz="2200" dirty="0">
                <a:latin typeface="Verdana" pitchFamily="34" charset="0"/>
              </a:rPr>
              <a:t> </a:t>
            </a:r>
          </a:p>
          <a:p>
            <a:r>
              <a:rPr lang="es-ES_tradnl" altLang="en-US" sz="2200" dirty="0" err="1">
                <a:latin typeface="Verdana" pitchFamily="34" charset="0"/>
              </a:rPr>
              <a:t>Uds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CC0000"/>
                </a:solidFill>
              </a:rPr>
              <a:t>Ejercicio</a:t>
            </a:r>
            <a:r>
              <a:rPr lang="en-US" dirty="0" smtClean="0">
                <a:solidFill>
                  <a:srgbClr val="CC0000"/>
                </a:solidFill>
              </a:rPr>
              <a:t>:</a:t>
            </a:r>
            <a:endParaRPr lang="en-US" dirty="0">
              <a:solidFill>
                <a:srgbClr val="CC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92150" indent="-34766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987425" indent="-293688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81113" indent="-2921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598613" indent="-315913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055813" indent="-315913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513013" indent="-315913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970213" indent="-315913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427413" indent="-315913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Clr>
                <a:srgbClr val="FFC000"/>
              </a:buClr>
            </a:pPr>
            <a:r>
              <a:rPr lang="es-ES_tradnl" altLang="en-US" dirty="0"/>
              <a:t>Mirar </a:t>
            </a:r>
            <a:r>
              <a:rPr lang="es-ES_tradnl" altLang="en-US" u="sng" dirty="0"/>
              <a:t>Vocabulario en vivo</a:t>
            </a:r>
          </a:p>
          <a:p>
            <a:pPr>
              <a:buClr>
                <a:srgbClr val="FFC000"/>
              </a:buClr>
            </a:pPr>
            <a:r>
              <a:rPr lang="es-ES_tradnl" altLang="en-US" dirty="0"/>
              <a:t>Completa la hoja </a:t>
            </a:r>
            <a:r>
              <a:rPr lang="es-ES_tradnl" altLang="en-US" u="sng" dirty="0" err="1"/>
              <a:t>Chapter</a:t>
            </a:r>
            <a:r>
              <a:rPr lang="es-ES_tradnl" altLang="en-US" u="sng" dirty="0"/>
              <a:t> 3: Vocabulario en vivo</a:t>
            </a:r>
          </a:p>
          <a:p>
            <a:pPr>
              <a:buClr>
                <a:srgbClr val="FFC000"/>
              </a:buClr>
            </a:pPr>
            <a:endParaRPr lang="es-ES_tradnl" altLang="en-US" dirty="0"/>
          </a:p>
          <a:p>
            <a:pPr>
              <a:buClr>
                <a:srgbClr val="FFC000"/>
              </a:buClr>
            </a:pP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6084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7763" y="457200"/>
            <a:ext cx="7158037" cy="823913"/>
          </a:xfrm>
        </p:spPr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Ejercicios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9325" y="1828800"/>
            <a:ext cx="7661275" cy="3276600"/>
          </a:xfrm>
        </p:spPr>
        <p:txBody>
          <a:bodyPr/>
          <a:lstStyle/>
          <a:p>
            <a:pPr marL="609600" indent="-609600"/>
            <a:r>
              <a:rPr lang="es-ES_tradnl" altLang="en-US"/>
              <a:t>Tomar la </a:t>
            </a:r>
            <a:r>
              <a:rPr lang="es-ES_tradnl" altLang="en-US" u="sng"/>
              <a:t>Prueba # 2</a:t>
            </a:r>
            <a:endParaRPr lang="es-ES_tradnl" altLang="en-US"/>
          </a:p>
          <a:p>
            <a:pPr marL="609600" indent="-609600"/>
            <a:endParaRPr lang="es-ES_tradnl" altLang="en-US" u="sng"/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762000" y="2528888"/>
            <a:ext cx="7158038" cy="112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43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838200" y="4038600"/>
            <a:ext cx="7661275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47675" indent="-447675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89000" indent="-439738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¡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93813" indent="-403225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81163" indent="-385763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70100" indent="-38735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27300" indent="-38735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84500" indent="-38735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41700" indent="-38735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98900" indent="-38735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/>
              <a:t>Escribe 5 oraciones originales con SER y 5 oraciones originales con ESTAR.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xis">
  <a:themeElements>
    <a:clrScheme name="Axis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xi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xis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Axis</Template>
  <TotalTime>493</TotalTime>
  <Words>157</Words>
  <Application>Microsoft Office PowerPoint</Application>
  <PresentationFormat>On-screen Show (4:3)</PresentationFormat>
  <Paragraphs>47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Axis</vt:lpstr>
      <vt:lpstr>Me llamo _________      Clase 702 La fecha es el 21 de enero del 2014</vt:lpstr>
      <vt:lpstr>Verbos: Ser y Estar (to be)</vt:lpstr>
      <vt:lpstr>PowerPoint Presentation</vt:lpstr>
      <vt:lpstr>Ejercicio: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Clase 8 IM La fecha es el 7 de octubre del 2010</dc:title>
  <dc:creator>Helen Zumaeta</dc:creator>
  <cp:lastModifiedBy>Helen Zumaeta</cp:lastModifiedBy>
  <cp:revision>24</cp:revision>
  <cp:lastPrinted>2014-01-21T16:52:17Z</cp:lastPrinted>
  <dcterms:created xsi:type="dcterms:W3CDTF">2010-10-04T16:22:06Z</dcterms:created>
  <dcterms:modified xsi:type="dcterms:W3CDTF">2014-01-21T17:05:10Z</dcterms:modified>
</cp:coreProperties>
</file>